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5"/>
    <a:srgbClr val="7ECCBB"/>
    <a:srgbClr val="95B2A6"/>
    <a:srgbClr val="96B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5686-C2E5-4BDA-8BF9-D16A4B0DDF93}" type="datetimeFigureOut">
              <a:rPr lang="en-US" smtClean="0"/>
              <a:t>24-Mar-19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456C-6ADD-49A6-A349-1E56EC862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09827"/>
            <a:ext cx="59916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Chelating agents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034" y="3048000"/>
            <a:ext cx="4538037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Pharmacology SDL project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EC5"/>
                </a:solidFill>
              </a:rPr>
              <a:t>Group no. 10</a:t>
            </a:r>
            <a:endParaRPr lang="ar-EG" sz="3200" b="1" dirty="0">
              <a:solidFill>
                <a:srgbClr val="007EC5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Section B10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37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Chelating activity of some drugs: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Tetracycline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Salicylates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AD5F844-E836-4AD1-95DB-DD514DEC1CE8}"/>
              </a:ext>
            </a:extLst>
          </p:cNvPr>
          <p:cNvSpPr/>
          <p:nvPr/>
        </p:nvSpPr>
        <p:spPr>
          <a:xfrm>
            <a:off x="3048000" y="2259251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F23993-2A51-4217-AB4E-85ADA57BB27A}"/>
              </a:ext>
            </a:extLst>
          </p:cNvPr>
          <p:cNvSpPr/>
          <p:nvPr/>
        </p:nvSpPr>
        <p:spPr>
          <a:xfrm>
            <a:off x="3017520" y="4354165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11822-8A0D-44E6-A506-0B920E9725D9}"/>
                  </a:ext>
                </a:extLst>
              </p:cNvPr>
              <p:cNvSpPr txBox="1"/>
              <p:nvPr/>
            </p:nvSpPr>
            <p:spPr>
              <a:xfrm>
                <a:off x="4953000" y="2185282"/>
                <a:ext cx="243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𝐴𝐿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11822-8A0D-44E6-A506-0B920E972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185282"/>
                <a:ext cx="2438400" cy="523220"/>
              </a:xfrm>
              <a:prstGeom prst="rect">
                <a:avLst/>
              </a:prstGeom>
              <a:blipFill>
                <a:blip r:embed="rId2"/>
                <a:stretch>
                  <a:fillRect r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41EB-B74B-4A10-90AD-A60B969B4923}"/>
                  </a:ext>
                </a:extLst>
              </p:cNvPr>
              <p:cNvSpPr txBox="1"/>
              <p:nvPr/>
            </p:nvSpPr>
            <p:spPr>
              <a:xfrm>
                <a:off x="4663440" y="4244955"/>
                <a:ext cx="243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41EB-B74B-4A10-90AD-A60B969B4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4244955"/>
                <a:ext cx="2438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40E94D-FA54-46B9-8D69-58A8120EB49B}"/>
                  </a:ext>
                </a:extLst>
              </p:cNvPr>
              <p:cNvSpPr txBox="1"/>
              <p:nvPr/>
            </p:nvSpPr>
            <p:spPr>
              <a:xfrm>
                <a:off x="2560320" y="1883464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can</m:t>
                      </m:r>
                      <m: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chelate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40E94D-FA54-46B9-8D69-58A8120EB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1883464"/>
                <a:ext cx="2438400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E783D9-6894-440B-B57F-E0F7F527726B}"/>
                  </a:ext>
                </a:extLst>
              </p:cNvPr>
              <p:cNvSpPr txBox="1"/>
              <p:nvPr/>
            </p:nvSpPr>
            <p:spPr>
              <a:xfrm>
                <a:off x="2514600" y="403981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can</m:t>
                      </m:r>
                      <m: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chelate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E783D9-6894-440B-B57F-E0F7F5277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039810"/>
                <a:ext cx="2438400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6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questions pop ar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44000" cy="71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2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C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anks pop ar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00200"/>
            <a:ext cx="10668000" cy="39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0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81696"/>
            <a:ext cx="2895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24696"/>
            <a:ext cx="4724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Dimercaprol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Calcium disodium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edetate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Pencillamine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Desferrioxamine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Chelating agents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2819400" cy="1143000"/>
          </a:xfrm>
        </p:spPr>
        <p:txBody>
          <a:bodyPr/>
          <a:lstStyle/>
          <a:p>
            <a:r>
              <a:rPr lang="en-US" sz="4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9883"/>
            <a:ext cx="86868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organic compounds which bind with heavy metal ions to form firmly bound complexes which are non-toxic and easily excreted in urine</a:t>
            </a:r>
          </a:p>
        </p:txBody>
      </p:sp>
      <p:pic>
        <p:nvPicPr>
          <p:cNvPr id="1026" name="Picture 2" descr="Image result for Chelat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3" b="90000" l="2137" r="98291">
                        <a14:foregroundMark x1="15954" y1="43043" x2="15954" y2="43043"/>
                        <a14:foregroundMark x1="82194" y1="52174" x2="82194" y2="52174"/>
                        <a14:foregroundMark x1="96011" y1="23913" x2="96011" y2="23913"/>
                        <a14:foregroundMark x1="97151" y1="27826" x2="97151" y2="27826"/>
                        <a14:foregroundMark x1="97151" y1="35217" x2="97151" y2="35217"/>
                        <a14:foregroundMark x1="97151" y1="41739" x2="97151" y2="41739"/>
                        <a14:foregroundMark x1="67521" y1="41739" x2="67521" y2="41739"/>
                        <a14:foregroundMark x1="31766" y1="41739" x2="31766" y2="41739"/>
                        <a14:foregroundMark x1="55271" y1="47391" x2="55271" y2="47391"/>
                        <a14:foregroundMark x1="54986" y1="42609" x2="54986" y2="42609"/>
                        <a14:foregroundMark x1="45299" y1="18696" x2="45299" y2="18696"/>
                        <a14:foregroundMark x1="40313" y1="16957" x2="40313" y2="16957"/>
                        <a14:foregroundMark x1="39886" y1="61304" x2="39886" y2="61304"/>
                        <a14:foregroundMark x1="45014" y1="60870" x2="45014" y2="60870"/>
                        <a14:foregroundMark x1="50570" y1="63043" x2="50570" y2="63043"/>
                        <a14:foregroundMark x1="50285" y1="72174" x2="50285" y2="72174"/>
                        <a14:foregroundMark x1="60399" y1="41304" x2="60399" y2="41304"/>
                        <a14:foregroundMark x1="60399" y1="34348" x2="60399" y2="34348"/>
                        <a14:foregroundMark x1="60399" y1="30870" x2="60399" y2="30870"/>
                        <a14:foregroundMark x1="57123" y1="23913" x2="57123" y2="23913"/>
                        <a14:foregroundMark x1="57123" y1="56957" x2="57123" y2="56957"/>
                        <a14:foregroundMark x1="43590" y1="69565" x2="43590" y2="69565"/>
                        <a14:foregroundMark x1="43020" y1="56957" x2="43020" y2="56957"/>
                        <a14:foregroundMark x1="37749" y1="21739" x2="37749" y2="21739"/>
                        <a14:foregroundMark x1="43305" y1="21304" x2="43305" y2="21304"/>
                        <a14:backgroundMark x1="29772" y1="10870" x2="29772" y2="10870"/>
                        <a14:backgroundMark x1="35470" y1="28261" x2="35470" y2="28261"/>
                        <a14:backgroundMark x1="38177" y1="46087" x2="38177" y2="4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010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0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295"/>
            <a:ext cx="5943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Dimercaprol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8390"/>
            <a:ext cx="6553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effective in treatment of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acute poisoning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metal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E.g.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arsenic, mercury, antimony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affinity of BAL to metal ions is greater than that metal to tissue enzymes. </a:t>
            </a:r>
          </a:p>
        </p:txBody>
      </p:sp>
      <p:pic>
        <p:nvPicPr>
          <p:cNvPr id="2050" name="Picture 2" descr="Image result for Dimercapr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7091" l="3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6943"/>
            <a:ext cx="3352800" cy="3352800"/>
          </a:xfrm>
          <a:prstGeom prst="rect">
            <a:avLst/>
          </a:prstGeom>
          <a:noFill/>
          <a:effectLst>
            <a:glow rad="203200">
              <a:srgbClr val="007EC5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4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287492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Succimer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mercapto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succinic acid) </a:t>
            </a:r>
            <a:r>
              <a:rPr lang="en-US" sz="3200" dirty="0" err="1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dmsa</a:t>
            </a:r>
            <a:endParaRPr lang="en-US" sz="3200" dirty="0">
              <a:solidFill>
                <a:srgbClr val="007EC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" y="1676400"/>
            <a:ext cx="7363692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for the treatment of high blood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concentrations,  and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poisoning 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It binds with high specificity ions of lead in the blood to form a water-soluble complex excreted by kidneys.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4136605" cy="18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0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69064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(Ethylene diamine tetracyclic acid)</a:t>
            </a:r>
            <a:endParaRPr lang="en-US" sz="3200" dirty="0">
              <a:solidFill>
                <a:srgbClr val="007EC5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0104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effective in treatment of poisoning with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Ca++.</a:t>
            </a:r>
          </a:p>
          <a:p>
            <a:pPr marL="0" indent="0">
              <a:buNone/>
            </a:pPr>
            <a:endParaRPr lang="en-US" sz="2800" dirty="0">
              <a:solidFill>
                <a:srgbClr val="007E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once  injected to the blood stream, it circulates in blood, binding to Ca++ and collecting all the metal into a compound that’s filtered through the kidney and released in the urine.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" b="92958" l="9577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"/>
            <a:ext cx="3381375" cy="3381375"/>
          </a:xfrm>
          <a:prstGeom prst="rect">
            <a:avLst/>
          </a:prstGeom>
          <a:noFill/>
          <a:effectLst>
            <a:glow rad="127000">
              <a:srgbClr val="007EC5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3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5242"/>
            <a:ext cx="68580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Calcium disodium </a:t>
            </a:r>
            <a:r>
              <a:rPr lang="en-US" sz="4800" dirty="0" err="1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edetate</a:t>
            </a:r>
            <a:endParaRPr lang="en-US" sz="4800" dirty="0">
              <a:solidFill>
                <a:srgbClr val="007E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" y="1981200"/>
            <a:ext cx="9129156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a salt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edetate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sodium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calcium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3611" y="2464158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Mechanism: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used by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infusion to chelate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lead poisoning because lead has a great affinity for EDETA, than calcium and thus replaces calcium in this complex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13" y="109503"/>
            <a:ext cx="4495800" cy="1143000"/>
          </a:xfrm>
        </p:spPr>
        <p:txBody>
          <a:bodyPr/>
          <a:lstStyle/>
          <a:p>
            <a:pPr algn="l"/>
            <a:r>
              <a:rPr lang="en-US" sz="4800" dirty="0" err="1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Penicillamine</a:t>
            </a:r>
            <a:endParaRPr lang="en-US" sz="4800" dirty="0">
              <a:solidFill>
                <a:srgbClr val="007E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effective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chelator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It is mainly used in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-lenticular degeneration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"Wilson's disease"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may also be used for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cobalt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lead to poisoning as well as 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Penicillam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5113"/>
            <a:ext cx="4151749" cy="2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0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17" y="228600"/>
            <a:ext cx="937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Desferrioxamine</a:t>
            </a:r>
            <a:r>
              <a:rPr lang="en-US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Chelating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Selectively chelates iron in ferric state so, used in acute</a:t>
            </a:r>
            <a:r>
              <a:rPr lang="en-US" sz="2800" dirty="0">
                <a:solidFill>
                  <a:srgbClr val="007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iron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poisoning.</a:t>
            </a:r>
          </a:p>
          <a:p>
            <a:endParaRPr lang="en-US" dirty="0"/>
          </a:p>
        </p:txBody>
      </p:sp>
      <p:pic>
        <p:nvPicPr>
          <p:cNvPr id="3074" name="Picture 2" descr="Image result for deferoxam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0" b="94633" l="1166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726408"/>
            <a:ext cx="2857500" cy="3371851"/>
          </a:xfrm>
          <a:prstGeom prst="rect">
            <a:avLst/>
          </a:prstGeom>
          <a:noFill/>
          <a:effectLst>
            <a:glow rad="127000">
              <a:srgbClr val="007EC5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6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Medicine-PowerPoint-Template-27325</Template>
  <TotalTime>121</TotalTime>
  <Words>315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PowerPoint Presentation</vt:lpstr>
      <vt:lpstr>Index</vt:lpstr>
      <vt:lpstr>Definition </vt:lpstr>
      <vt:lpstr>Dimercaprol (bal)</vt:lpstr>
      <vt:lpstr>Succimer (di-mercapto succinic acid) dmsa</vt:lpstr>
      <vt:lpstr>PowerPoint Presentation</vt:lpstr>
      <vt:lpstr>Calcium disodium edetate</vt:lpstr>
      <vt:lpstr>Penicillamine</vt:lpstr>
      <vt:lpstr>Desferrioxamine of Chelating agents</vt:lpstr>
      <vt:lpstr>Chelating activity of some drugs: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khedr</dc:creator>
  <cp:lastModifiedBy>ahmed abdelbaset</cp:lastModifiedBy>
  <cp:revision>22</cp:revision>
  <dcterms:created xsi:type="dcterms:W3CDTF">2019-03-24T00:52:45Z</dcterms:created>
  <dcterms:modified xsi:type="dcterms:W3CDTF">2019-03-24T17:47:13Z</dcterms:modified>
</cp:coreProperties>
</file>